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302" r:id="rId2"/>
    <p:sldId id="507" r:id="rId3"/>
    <p:sldId id="333" r:id="rId4"/>
    <p:sldId id="272" r:id="rId5"/>
    <p:sldId id="312" r:id="rId6"/>
    <p:sldId id="505" r:id="rId7"/>
    <p:sldId id="299" r:id="rId8"/>
    <p:sldId id="275" r:id="rId9"/>
    <p:sldId id="322" r:id="rId10"/>
    <p:sldId id="321" r:id="rId11"/>
    <p:sldId id="323" r:id="rId12"/>
    <p:sldId id="512" r:id="rId13"/>
    <p:sldId id="511" r:id="rId14"/>
    <p:sldId id="288" r:id="rId15"/>
    <p:sldId id="514" r:id="rId16"/>
    <p:sldId id="515" r:id="rId17"/>
    <p:sldId id="295" r:id="rId18"/>
    <p:sldId id="513" r:id="rId19"/>
    <p:sldId id="276" r:id="rId20"/>
    <p:sldId id="292" r:id="rId21"/>
    <p:sldId id="308" r:id="rId22"/>
    <p:sldId id="318" r:id="rId23"/>
    <p:sldId id="300" r:id="rId24"/>
    <p:sldId id="301" r:id="rId25"/>
    <p:sldId id="500" r:id="rId26"/>
    <p:sldId id="501" r:id="rId27"/>
    <p:sldId id="506" r:id="rId28"/>
    <p:sldId id="503" r:id="rId29"/>
    <p:sldId id="502" r:id="rId30"/>
    <p:sldId id="504" r:id="rId31"/>
    <p:sldId id="508" r:id="rId32"/>
    <p:sldId id="509" r:id="rId33"/>
    <p:sldId id="510" r:id="rId34"/>
  </p:sldIdLst>
  <p:sldSz cx="12192000" cy="6858000"/>
  <p:notesSz cx="7086600" cy="9372600"/>
  <p:custDataLst>
    <p:tags r:id="rId3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003399"/>
    <a:srgbClr val="C8D8E6"/>
    <a:srgbClr val="3264C8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3073" autoAdjust="0"/>
  </p:normalViewPr>
  <p:slideViewPr>
    <p:cSldViewPr showGuides="1">
      <p:cViewPr varScale="1">
        <p:scale>
          <a:sx n="107" d="100"/>
          <a:sy n="107" d="100"/>
        </p:scale>
        <p:origin x="138" y="9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2850A0"/>
                </a:solidFill>
              </a:rPr>
              <a:t>B4P</a:t>
            </a:r>
            <a:r>
              <a:rPr lang="en-US" dirty="0">
                <a:solidFill>
                  <a:srgbClr val="2850A0"/>
                </a:solidFill>
              </a:rPr>
              <a:t>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Low Code: Developed and Optimized for Solving Big Data Problems Rapidly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Minimize the programming effort to deliver maximum performance quickly !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Build your success on 10 - 20 statements !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229000"/>
            <a:ext cx="59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Density for processing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237129"/>
            <a:ext cx="7129" cy="399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341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759741" y="3177000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Execution Performance on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516259" y="3933000"/>
            <a:ext cx="2232000" cy="1008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B4FB966-675B-430B-B450-BB17F47FF648}"/>
              </a:ext>
            </a:extLst>
          </p:cNvPr>
          <p:cNvSpPr/>
          <p:nvPr/>
        </p:nvSpPr>
        <p:spPr>
          <a:xfrm>
            <a:off x="1004259" y="1269000"/>
            <a:ext cx="720000" cy="1080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Assembly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940259" y="1845000"/>
            <a:ext cx="2304000" cy="936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540259" y="2565000"/>
            <a:ext cx="1296000" cy="1512000"/>
          </a:xfrm>
          <a:prstGeom prst="roundRect">
            <a:avLst/>
          </a:prstGeom>
          <a:solidFill>
            <a:srgbClr val="003399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B4P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236259" y="2853000"/>
            <a:ext cx="1944000" cy="936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92000" y="1485000"/>
            <a:ext cx="432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Basic language syntax framework closely related to C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Tables and Big Data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very large tables and variables is part of core functionality and without add-ins (e.g. Panda), with performance optimized on that.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Do great operations with single statements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– You Save a lot of Time !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output with few lines of 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CPU focuses on execution, not interpreting code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Assign variable and table names as you wish, including spaces and special characters, directly and indirectly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References to variables as a reliable alternative to pointers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Minimum use of Variables and Loops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Your Programs are Portable across Different Platforms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930981F-8CE3-4E53-8CCC-6D7A99518F15}"/>
              </a:ext>
            </a:extLst>
          </p:cNvPr>
          <p:cNvSpPr/>
          <p:nvPr/>
        </p:nvSpPr>
        <p:spPr>
          <a:xfrm>
            <a:off x="7392000" y="1053000"/>
            <a:ext cx="432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What's different from other languages 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6116259" y="5445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Fast to develop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>
            <a:off x="48000" y="1557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Fast to run</a:t>
            </a: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872000" y="312283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15974" y="310977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 Verbindung mit Pfeil 55">
            <a:extLst>
              <a:ext uri="{FF2B5EF4-FFF2-40B4-BE49-F238E27FC236}">
                <a16:creationId xmlns:a16="http://schemas.microsoft.com/office/drawing/2014/main" id="{1B833121-7155-4F5B-9FB9-8AEBF97E65E4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 with 8 Statements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hteck 48">
            <a:extLst>
              <a:ext uri="{FF2B5EF4-FFF2-40B4-BE49-F238E27FC236}">
                <a16:creationId xmlns:a16="http://schemas.microsoft.com/office/drawing/2014/main" id="{A5C9D9CC-2F58-4D7E-B77A-3109F289D1A5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8" name="Rechteck 49">
            <a:extLst>
              <a:ext uri="{FF2B5EF4-FFF2-40B4-BE49-F238E27FC236}">
                <a16:creationId xmlns:a16="http://schemas.microsoft.com/office/drawing/2014/main" id="{DBDF8255-5CC9-4AD1-B1B3-BE6E996921AC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9" name="Rechteck 50">
            <a:extLst>
              <a:ext uri="{FF2B5EF4-FFF2-40B4-BE49-F238E27FC236}">
                <a16:creationId xmlns:a16="http://schemas.microsoft.com/office/drawing/2014/main" id="{333291E7-697E-4375-B35E-848C10F4718D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38" name="Rechteck 58">
            <a:extLst>
              <a:ext uri="{FF2B5EF4-FFF2-40B4-BE49-F238E27FC236}">
                <a16:creationId xmlns:a16="http://schemas.microsoft.com/office/drawing/2014/main" id="{CF20ED2B-55AC-4E18-BEB0-A66449989A7E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40" name="Rechteck 65">
            <a:extLst>
              <a:ext uri="{FF2B5EF4-FFF2-40B4-BE49-F238E27FC236}">
                <a16:creationId xmlns:a16="http://schemas.microsoft.com/office/drawing/2014/main" id="{B6325DE0-D9F2-4447-A7C4-1955B7ECB549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43" name="Rechteck 73">
            <a:extLst>
              <a:ext uri="{FF2B5EF4-FFF2-40B4-BE49-F238E27FC236}">
                <a16:creationId xmlns:a16="http://schemas.microsoft.com/office/drawing/2014/main" id="{9BD491EA-41D0-4F5B-ABAE-C90A915D2EA3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44" name="Rechteck 74">
            <a:extLst>
              <a:ext uri="{FF2B5EF4-FFF2-40B4-BE49-F238E27FC236}">
                <a16:creationId xmlns:a16="http://schemas.microsoft.com/office/drawing/2014/main" id="{60E63199-79C9-4940-B6E3-EECCAD999EAE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32" name="Rechteck 51">
            <a:extLst>
              <a:ext uri="{FF2B5EF4-FFF2-40B4-BE49-F238E27FC236}">
                <a16:creationId xmlns:a16="http://schemas.microsoft.com/office/drawing/2014/main" id="{33A31991-72A0-4194-93C8-6211751B4B49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DB7AC8-3A99-432D-8CE7-6328569AEAE0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DAD7CB8-6DBE-4FA2-8EE0-424212F71590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FF97C67-6044-4D51-ADE3-4030B89E792F}"/>
              </a:ext>
            </a:extLst>
          </p:cNvPr>
          <p:cNvSpPr/>
          <p:nvPr/>
        </p:nvSpPr>
        <p:spPr>
          <a:xfrm>
            <a:off x="7824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B72FB0-2CD8-47D7-9A23-31274F3F420C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C458934-1764-4673-AEEF-E71E10A150AC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FFC99C7-2691-4503-A2B8-DF75CE96FA26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49FB7FC-ED40-47A7-BD2B-A131CE03DC75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E8A673E-8426-47D8-BDB1-3AE7E34BF82F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A21605D-7888-43B2-8B5F-29CAA1214F74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48E9E57-6173-4E49-9783-EED305BF67E4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9AF8124-DA8C-4CB9-990D-BCFF28D838D6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0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 Additional Statements for Enhancing your Output with Style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3EECA2-D007-46A1-AD61-F07F723B16FE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8" name="Gruppieren 8">
            <a:extLst>
              <a:ext uri="{FF2B5EF4-FFF2-40B4-BE49-F238E27FC236}">
                <a16:creationId xmlns:a16="http://schemas.microsoft.com/office/drawing/2014/main" id="{B8D64734-9BE3-024E-BE6A-28C602A4B143}"/>
              </a:ext>
            </a:extLst>
          </p:cNvPr>
          <p:cNvGrpSpPr/>
          <p:nvPr/>
        </p:nvGrpSpPr>
        <p:grpSpPr>
          <a:xfrm>
            <a:off x="5297503" y="2620312"/>
            <a:ext cx="1207750" cy="708185"/>
            <a:chOff x="4944000" y="2447255"/>
            <a:chExt cx="1440000" cy="909745"/>
          </a:xfrm>
        </p:grpSpPr>
        <p:sp>
          <p:nvSpPr>
            <p:cNvPr id="35" name="B4P">
              <a:extLst>
                <a:ext uri="{FF2B5EF4-FFF2-40B4-BE49-F238E27FC236}">
                  <a16:creationId xmlns:a16="http://schemas.microsoft.com/office/drawing/2014/main" id="{1A772867-573E-654B-A9FA-77B22CD346B5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6" name="Triangle">
              <a:extLst>
                <a:ext uri="{FF2B5EF4-FFF2-40B4-BE49-F238E27FC236}">
                  <a16:creationId xmlns:a16="http://schemas.microsoft.com/office/drawing/2014/main" id="{2A37F462-B074-B74C-92B7-6B4F9D7A2D97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E673B26A-5DCB-B848-B21E-CCC87015CB11}"/>
              </a:ext>
            </a:extLst>
          </p:cNvPr>
          <p:cNvGrpSpPr/>
          <p:nvPr/>
        </p:nvGrpSpPr>
        <p:grpSpPr>
          <a:xfrm>
            <a:off x="5339200" y="2647089"/>
            <a:ext cx="1134143" cy="909223"/>
            <a:chOff x="4944000" y="2349000"/>
            <a:chExt cx="1440000" cy="1152000"/>
          </a:xfrm>
        </p:grpSpPr>
        <p:sp>
          <p:nvSpPr>
            <p:cNvPr id="32" name="Rechteck: abgerundete Ecken 14">
              <a:extLst>
                <a:ext uri="{FF2B5EF4-FFF2-40B4-BE49-F238E27FC236}">
                  <a16:creationId xmlns:a16="http://schemas.microsoft.com/office/drawing/2014/main" id="{24A9C3F8-408F-E54B-B6E3-C47B031FD57D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4P">
              <a:extLst>
                <a:ext uri="{FF2B5EF4-FFF2-40B4-BE49-F238E27FC236}">
                  <a16:creationId xmlns:a16="http://schemas.microsoft.com/office/drawing/2014/main" id="{82F8CB4E-21A0-1542-873A-A91DECEAF691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4" name="Triangle">
              <a:extLst>
                <a:ext uri="{FF2B5EF4-FFF2-40B4-BE49-F238E27FC236}">
                  <a16:creationId xmlns:a16="http://schemas.microsoft.com/office/drawing/2014/main" id="{60702E46-5954-1A4D-86F4-AE7C86F1CEA4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0" name="Right Arrow 26">
            <a:extLst>
              <a:ext uri="{FF2B5EF4-FFF2-40B4-BE49-F238E27FC236}">
                <a16:creationId xmlns:a16="http://schemas.microsoft.com/office/drawing/2014/main" id="{DA8675A5-C3F0-A245-95EA-3B9F827651B8}"/>
              </a:ext>
            </a:extLst>
          </p:cNvPr>
          <p:cNvSpPr/>
          <p:nvPr/>
        </p:nvSpPr>
        <p:spPr>
          <a:xfrm>
            <a:off x="5075974" y="3034148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ight Arrow 27">
            <a:extLst>
              <a:ext uri="{FF2B5EF4-FFF2-40B4-BE49-F238E27FC236}">
                <a16:creationId xmlns:a16="http://schemas.microsoft.com/office/drawing/2014/main" id="{5CBE21CB-D396-2942-B307-CAA9D4EED534}"/>
              </a:ext>
            </a:extLst>
          </p:cNvPr>
          <p:cNvSpPr/>
          <p:nvPr/>
        </p:nvSpPr>
        <p:spPr>
          <a:xfrm>
            <a:off x="6456000" y="2997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 Statements, 1 Loop, 1 Variable to load and merge S&amp;P and NASDAQ Listings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828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463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959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469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967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1015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12 statements for processing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7 statements for enhanced style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8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42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93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D4AF8BD-B4BF-47DA-9338-9FC327FAD643}"/>
              </a:ext>
            </a:extLst>
          </p:cNvPr>
          <p:cNvSpPr/>
          <p:nvPr/>
        </p:nvSpPr>
        <p:spPr>
          <a:xfrm>
            <a:off x="336000" y="443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32000" y="981000"/>
            <a:ext cx="102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shape up all the Presidents in one Excel table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357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59105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5229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59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35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522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10296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literal([.]), { '[?]',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Democratic,  		"#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Light blue */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}, 	{ Republican,		"#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	coral },						{ "Democratic- Republican",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Whig, 				yellow },						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	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						{ Unaffiliated, 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2021-05-29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539166"/>
            <a:ext cx="9321516" cy="2467630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764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10272000" y="2347281"/>
            <a:ext cx="432000" cy="43371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208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1632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86492"/>
            <a:ext cx="9576000" cy="2426507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06276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2795" y="2006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730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125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117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117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035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117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107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114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592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05263" y="1503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795" y="491045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507555" y="263811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72000" y="2458641"/>
            <a:ext cx="432000" cy="53835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13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Very light weight</a:t>
            </a:r>
            <a:r>
              <a:rPr lang="en-US" sz="1200" dirty="0">
                <a:solidFill>
                  <a:schemeClr val="tx1"/>
                </a:solidFill>
              </a:rPr>
              <a:t> and robust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7361</Words>
  <Application>Microsoft Office PowerPoint</Application>
  <PresentationFormat>Breitbild</PresentationFormat>
  <Paragraphs>1327</Paragraphs>
  <Slides>33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Data Integration and Analytics Engine Overview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Language Low Code: Developed and Optimized for Solving Big Data Problems Rapidly</vt:lpstr>
      <vt:lpstr>B4P Language Key Benefits of a Low-Code Language Approach</vt:lpstr>
      <vt:lpstr>B4P Example #1 Merging Two Tables</vt:lpstr>
      <vt:lpstr>PowerPoint-Präsentation</vt:lpstr>
      <vt:lpstr>PowerPoint-Präsentation</vt:lpstr>
      <vt:lpstr>B4P Example #2 Combining Stock Data: SP 500 and NASDAQ 100</vt:lpstr>
      <vt:lpstr>PowerPoint-Präsentation</vt:lpstr>
      <vt:lpstr>B4P Example #3 Web Data: Analyzing all Presidents in Wikipedia</vt:lpstr>
      <vt:lpstr>B4P Example #3 Web Data: Analyzing all Presidents in Wikipedia</vt:lpstr>
      <vt:lpstr>B4P  Beyond Former Performance.</vt:lpstr>
      <vt:lpstr>PowerPoint-Präsentation</vt:lpstr>
      <vt:lpstr>B4P Use Case Automatic documentation generation for website www.b4p.app</vt:lpstr>
      <vt:lpstr>B4P Use Case Automatic Document Generation for www.b4p.app using B4P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425</cp:revision>
  <cp:lastPrinted>2012-05-04T14:30:29Z</cp:lastPrinted>
  <dcterms:created xsi:type="dcterms:W3CDTF">2016-02-06T20:40:56Z</dcterms:created>
  <dcterms:modified xsi:type="dcterms:W3CDTF">2021-05-29T11:23:52Z</dcterms:modified>
</cp:coreProperties>
</file>